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5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AC043-FF16-458E-96FB-82970181D839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B42192-9F05-4682-A8F4-B856A7A5589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AC043-FF16-458E-96FB-82970181D839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2192-9F05-4682-A8F4-B856A7A558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AC043-FF16-458E-96FB-82970181D839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2192-9F05-4682-A8F4-B856A7A558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98AC043-FF16-458E-96FB-82970181D839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6B42192-9F05-4682-A8F4-B856A7A55894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AC043-FF16-458E-96FB-82970181D839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2192-9F05-4682-A8F4-B856A7A5589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AC043-FF16-458E-96FB-82970181D839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2192-9F05-4682-A8F4-B856A7A5589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2192-9F05-4682-A8F4-B856A7A5589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AC043-FF16-458E-96FB-82970181D839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AC043-FF16-458E-96FB-82970181D839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2192-9F05-4682-A8F4-B856A7A5589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AC043-FF16-458E-96FB-82970181D839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2192-9F05-4682-A8F4-B856A7A558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98AC043-FF16-458E-96FB-82970181D839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6B42192-9F05-4682-A8F4-B856A7A5589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AC043-FF16-458E-96FB-82970181D839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B42192-9F05-4682-A8F4-B856A7A5589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98AC043-FF16-458E-96FB-82970181D839}" type="datetimeFigureOut">
              <a:rPr lang="en-US" smtClean="0"/>
              <a:t>4/10/2014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6B42192-9F05-4682-A8F4-B856A7A5589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304800"/>
            <a:ext cx="3641271" cy="27992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85056"/>
            <a:ext cx="3352800" cy="23417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4038600"/>
            <a:ext cx="4038600" cy="24847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551593"/>
            <a:ext cx="3962400" cy="2971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2345988"/>
            <a:ext cx="3497035" cy="20411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590800"/>
            <a:ext cx="3132365" cy="23492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942" y="441516"/>
            <a:ext cx="2747493" cy="1828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Importance of 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Livestock and 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Education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ln>
            <a:noFill/>
          </a:ln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How Population and Desertification Effects can be Solved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969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762000"/>
            <a:ext cx="5974742" cy="5410200"/>
          </a:xfrm>
        </p:spPr>
      </p:pic>
      <p:sp>
        <p:nvSpPr>
          <p:cNvPr id="5" name="TextBox 4"/>
          <p:cNvSpPr txBox="1"/>
          <p:nvPr/>
        </p:nvSpPr>
        <p:spPr>
          <a:xfrm>
            <a:off x="571500" y="1501837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Mexico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71500" y="5137666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Zimbabwe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71500" y="3232666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Arizona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6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/>
              <a:t>1)	http://blog.world-mysteries.com/science/the-world-population/</a:t>
            </a:r>
          </a:p>
          <a:p>
            <a:pPr marL="0" indent="0">
              <a:buNone/>
            </a:pPr>
            <a:r>
              <a:rPr lang="en-US" sz="2000" dirty="0"/>
              <a:t>2)	http://</a:t>
            </a:r>
            <a:r>
              <a:rPr lang="en-US" sz="2000" dirty="0" smtClean="0"/>
              <a:t>www.ei-ie.org/en/news/news_details/1762</a:t>
            </a:r>
          </a:p>
          <a:p>
            <a:pPr marL="0" indent="0">
              <a:buNone/>
            </a:pPr>
            <a:r>
              <a:rPr lang="en-US" sz="2000" dirty="0" smtClean="0"/>
              <a:t>3)	http</a:t>
            </a:r>
            <a:r>
              <a:rPr lang="en-US" sz="2000" dirty="0"/>
              <a:t>://</a:t>
            </a:r>
            <a:r>
              <a:rPr lang="en-US" sz="2000" dirty="0" smtClean="0"/>
              <a:t>blogcapsule2009.blogspot.com/2009/12/effects-of-over-  	population.html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4)	http://thetechnologicalcitizen.com/?p=2991</a:t>
            </a:r>
          </a:p>
          <a:p>
            <a:pPr marL="0" indent="0">
              <a:buNone/>
            </a:pPr>
            <a:r>
              <a:rPr lang="en-US" sz="2000" dirty="0"/>
              <a:t>5)	http://simple.wikipedia.org/wiki/Deforestation</a:t>
            </a:r>
          </a:p>
          <a:p>
            <a:pPr marL="0" indent="0">
              <a:buNone/>
            </a:pPr>
            <a:r>
              <a:rPr lang="en-US" sz="2000" dirty="0" smtClean="0"/>
              <a:t>6)	https</a:t>
            </a:r>
            <a:r>
              <a:rPr lang="en-US" sz="2000" dirty="0"/>
              <a:t>://</a:t>
            </a:r>
            <a:r>
              <a:rPr lang="en-US" sz="2000" dirty="0" smtClean="0"/>
              <a:t>www.kickstarter.com/projects/2116677151/crowded-	portrait-of-life-on-a-teeming-planet</a:t>
            </a: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>Image Citations: (Population)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5523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/>
              <a:t>1)	http://www.savoryinstitute.com/science/case-studies/ </a:t>
            </a:r>
          </a:p>
          <a:p>
            <a:pPr marL="0" indent="0">
              <a:buNone/>
            </a:pPr>
            <a:r>
              <a:rPr lang="en-US" sz="1400" dirty="0"/>
              <a:t>2)	http://</a:t>
            </a:r>
            <a:r>
              <a:rPr lang="en-US" sz="1400" dirty="0" smtClean="0"/>
              <a:t>www.corbisimages.com/stock-photo/royalty-free/CB068097/flower-growing-in-	desert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3)	http://www.radhikachalasani.com/#/sudan-famine/new_1000_famine02</a:t>
            </a:r>
          </a:p>
          <a:p>
            <a:pPr marL="0" indent="0">
              <a:buNone/>
            </a:pPr>
            <a:r>
              <a:rPr lang="en-US" sz="1400" dirty="0"/>
              <a:t>4)	https://www.flickr.com/photos/46357488@N00/1673250137/</a:t>
            </a:r>
          </a:p>
          <a:p>
            <a:pPr marL="0" indent="0">
              <a:buNone/>
            </a:pPr>
            <a:r>
              <a:rPr lang="en-US" sz="1400" dirty="0"/>
              <a:t>5)	http://www.brentstirton.com/index.php#mi=2&amp;pt=1&amp;pi=10000&amp;s=59&amp;p=21&amp;a=3&amp;at=0</a:t>
            </a:r>
          </a:p>
          <a:p>
            <a:pPr marL="0" indent="0">
              <a:buNone/>
            </a:pPr>
            <a:r>
              <a:rPr lang="en-US" sz="1400" dirty="0"/>
              <a:t>6)	http://www.kidsdiscover.com/spotlight/african-safari-for-kids/</a:t>
            </a:r>
          </a:p>
          <a:p>
            <a:pPr marL="0" indent="0">
              <a:buNone/>
            </a:pPr>
            <a:r>
              <a:rPr lang="en-US" sz="1400" dirty="0"/>
              <a:t>7)	http://ies.jrc.ec.europa.eu/our-activities/global-support/desertification.html</a:t>
            </a:r>
          </a:p>
          <a:p>
            <a:pPr marL="0" indent="0">
              <a:buNone/>
            </a:pPr>
            <a:r>
              <a:rPr lang="en-US" sz="1400" dirty="0" smtClean="0"/>
              <a:t>8)	http</a:t>
            </a:r>
            <a:r>
              <a:rPr lang="en-US" sz="1400" dirty="0"/>
              <a:t>://</a:t>
            </a:r>
            <a:r>
              <a:rPr lang="en-US" sz="1400" dirty="0" smtClean="0"/>
              <a:t>www.ted.com/talks/allan_savory_how_to_green_the_world_s_deserts_and_reve	</a:t>
            </a:r>
            <a:r>
              <a:rPr lang="en-US" sz="1400" dirty="0" err="1" smtClean="0"/>
              <a:t>rse_climate_change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/>
              <a:t>9) </a:t>
            </a:r>
            <a:r>
              <a:rPr lang="en-US" sz="1400" dirty="0" smtClean="0"/>
              <a:t>	http</a:t>
            </a:r>
            <a:r>
              <a:rPr lang="en-US" sz="1400" dirty="0"/>
              <a:t>://</a:t>
            </a:r>
            <a:r>
              <a:rPr lang="en-US" sz="1400" dirty="0" smtClean="0"/>
              <a:t>singularityhub.com/2013/05/02/allan-savory-to-reverse-desertification-solve-global-	warming-feed-worlds-poor</a:t>
            </a:r>
            <a:r>
              <a:rPr lang="en-US" sz="1400" dirty="0"/>
              <a:t>/</a:t>
            </a: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457200"/>
          </a:xfrm>
        </p:spPr>
        <p:txBody>
          <a:bodyPr>
            <a:noAutofit/>
          </a:bodyPr>
          <a:lstStyle/>
          <a:p>
            <a:r>
              <a:rPr lang="en-US" sz="2500" dirty="0" smtClean="0"/>
              <a:t>Image Citations: (Desertification)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237454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1)	Camps</a:t>
            </a:r>
            <a:r>
              <a:rPr lang="en-US" sz="2000" dirty="0"/>
              <a:t>, </a:t>
            </a:r>
            <a:r>
              <a:rPr lang="en-US" sz="2000" dirty="0" err="1"/>
              <a:t>Enriqueta</a:t>
            </a:r>
            <a:r>
              <a:rPr lang="en-US" sz="2000" dirty="0"/>
              <a:t>, and Stanley L. </a:t>
            </a:r>
            <a:r>
              <a:rPr lang="en-US" sz="2000" dirty="0" err="1"/>
              <a:t>Engerman</a:t>
            </a:r>
            <a:r>
              <a:rPr lang="en-US" sz="2000" dirty="0"/>
              <a:t>. </a:t>
            </a:r>
            <a:r>
              <a:rPr lang="en-US" sz="2000" dirty="0" smtClean="0"/>
              <a:t>“</a:t>
            </a:r>
            <a:r>
              <a:rPr lang="en-US" sz="2000" dirty="0"/>
              <a:t>World Population </a:t>
            </a:r>
            <a:r>
              <a:rPr lang="en-US" sz="2000" dirty="0" smtClean="0"/>
              <a:t>	Growth</a:t>
            </a:r>
            <a:r>
              <a:rPr lang="en-US" sz="2000" dirty="0"/>
              <a:t>: The Force of Recent </a:t>
            </a:r>
            <a:r>
              <a:rPr lang="en-US" sz="2000" dirty="0" smtClean="0"/>
              <a:t>Historical </a:t>
            </a:r>
            <a:r>
              <a:rPr lang="en-US" sz="2000" dirty="0"/>
              <a:t>Trends.” </a:t>
            </a:r>
            <a:r>
              <a:rPr lang="en-US" sz="2000" i="1" dirty="0"/>
              <a:t>Journal of </a:t>
            </a:r>
            <a:r>
              <a:rPr lang="en-US" sz="2000" i="1" dirty="0" smtClean="0"/>
              <a:t>	Interdisciplinary History</a:t>
            </a:r>
            <a:r>
              <a:rPr lang="en-US" sz="2000" dirty="0" smtClean="0"/>
              <a:t> </a:t>
            </a:r>
            <a:r>
              <a:rPr lang="en-US" sz="2000" dirty="0"/>
              <a:t>44, no. 4 (February 1, 2014): 509–26. </a:t>
            </a:r>
            <a:r>
              <a:rPr lang="en-US" sz="2000" dirty="0" smtClean="0"/>
              <a:t>	doi:10.1162/JINH_a_00612.</a:t>
            </a:r>
            <a:r>
              <a:rPr lang="en-US" sz="2000" dirty="0"/>
              <a:t> 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2)	</a:t>
            </a:r>
            <a:r>
              <a:rPr lang="en-US" sz="2000" i="1" dirty="0" smtClean="0"/>
              <a:t>How </a:t>
            </a:r>
            <a:r>
              <a:rPr lang="en-US" sz="2000" i="1" dirty="0"/>
              <a:t>to Fight Desertification and Reverse Climate </a:t>
            </a:r>
            <a:r>
              <a:rPr lang="en-US" sz="2000" i="1" dirty="0" smtClean="0"/>
              <a:t>	Change</a:t>
            </a:r>
            <a:r>
              <a:rPr lang="en-US" sz="2000" dirty="0"/>
              <a:t>. </a:t>
            </a:r>
            <a:r>
              <a:rPr lang="en-US" sz="2000" dirty="0" smtClean="0"/>
              <a:t>	Accessed </a:t>
            </a:r>
            <a:r>
              <a:rPr lang="en-US" sz="2000" dirty="0"/>
              <a:t>April 10, </a:t>
            </a:r>
            <a:r>
              <a:rPr lang="en-US" sz="2000" dirty="0" smtClean="0"/>
              <a:t>2014. 	http</a:t>
            </a:r>
            <a:r>
              <a:rPr lang="en-US" sz="2000" dirty="0"/>
              <a:t>://www.ted.com/talks/allan_savory_how_to</a:t>
            </a:r>
            <a:r>
              <a:rPr lang="en-US" sz="2000" dirty="0" smtClean="0"/>
              <a:t>_	</a:t>
            </a:r>
            <a:r>
              <a:rPr lang="en-US" sz="2000" dirty="0" err="1" smtClean="0"/>
              <a:t>green_the_world_s_deserts_and_reverse_climatc</a:t>
            </a:r>
            <a:r>
              <a:rPr lang="en-US" sz="2000" dirty="0" smtClean="0"/>
              <a:t>	_change</a:t>
            </a:r>
            <a:r>
              <a:rPr lang="en-US" sz="2000" dirty="0"/>
              <a:t>.</a:t>
            </a:r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Data References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4266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901006"/>
            <a:ext cx="7239000" cy="5055989"/>
          </a:xfrm>
        </p:spPr>
      </p:pic>
    </p:spTree>
    <p:extLst>
      <p:ext uri="{BB962C8B-B14F-4D97-AF65-F5344CB8AC3E}">
        <p14:creationId xmlns:p14="http://schemas.microsoft.com/office/powerpoint/2010/main" val="182515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1" y="381000"/>
            <a:ext cx="3886200" cy="29875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505200"/>
            <a:ext cx="3957600" cy="29682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829" y="391886"/>
            <a:ext cx="3805200" cy="2853900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636306"/>
            <a:ext cx="4210050" cy="245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30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4430961"/>
              </p:ext>
            </p:extLst>
          </p:nvPr>
        </p:nvGraphicFramePr>
        <p:xfrm>
          <a:off x="457200" y="1143000"/>
          <a:ext cx="8229600" cy="45971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Variables Affecting Fertility at the World Level, 1965–2010: Panel</a:t>
                      </a:r>
                    </a:p>
                    <a:p>
                      <a:pPr algn="ctr"/>
                      <a:r>
                        <a:rPr kumimoji="0"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Regression Analysis with Year Fixed Effects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Per capita GDP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-0.0000191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(0.0000141)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Population 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-0.000000935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(0.000000226)**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Infant mortality x 1, 000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0.0115972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(0.0038167)***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Infant mortality (Indian) x 1,000 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-0.1840857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(0.16889)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Infant mortality (Black) x 1,000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-0.0664981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(0.041899)*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Female education (years of primary school) 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-614.0746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(20.93335)***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Ethnic fractionalization 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781.9244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(158.8337)***</a:t>
                      </a:r>
                    </a:p>
                  </a:txBody>
                  <a:tcPr marL="68580" marR="68580" marT="0" marB="0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Number of observations = 1,012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F(19,992) = 185.73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R-squared = 0.7535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*p significance 10%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**p significance 5%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***p significance 1%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5867400" y="3657600"/>
            <a:ext cx="16002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3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230" y="1228725"/>
            <a:ext cx="6591541" cy="4400550"/>
          </a:xfrm>
        </p:spPr>
      </p:pic>
    </p:spTree>
    <p:extLst>
      <p:ext uri="{BB962C8B-B14F-4D97-AF65-F5344CB8AC3E}">
        <p14:creationId xmlns:p14="http://schemas.microsoft.com/office/powerpoint/2010/main" val="97492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393" y="2497114"/>
            <a:ext cx="6283215" cy="346660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2192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Parallels Between Desertification &amp; Population?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905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6180">
            <a:off x="995161" y="1349677"/>
            <a:ext cx="4140200" cy="275582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What Are the Effects?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27588"/>
            <a:ext cx="3886200" cy="26037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3990">
            <a:off x="1600954" y="4008075"/>
            <a:ext cx="42164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99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787634"/>
            <a:ext cx="6248400" cy="4446387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What Causes These Effects?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544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447800"/>
            <a:ext cx="4114800" cy="2312518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Common (Incorrect) Model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810000"/>
            <a:ext cx="4419600" cy="2719208"/>
          </a:xfrm>
          <a:prstGeom prst="rect">
            <a:avLst/>
          </a:prstGeom>
        </p:spPr>
      </p:pic>
      <p:sp>
        <p:nvSpPr>
          <p:cNvPr id="7" name="Curved Right Arrow 6"/>
          <p:cNvSpPr/>
          <p:nvPr/>
        </p:nvSpPr>
        <p:spPr>
          <a:xfrm>
            <a:off x="609600" y="2743200"/>
            <a:ext cx="1066800" cy="2209800"/>
          </a:xfrm>
          <a:prstGeom prst="curved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1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1597</TotalTime>
  <Words>169</Words>
  <Application>Microsoft Office PowerPoint</Application>
  <PresentationFormat>On-screen Show (4:3)</PresentationFormat>
  <Paragraphs>66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Paper</vt:lpstr>
      <vt:lpstr>The Importance of Livestock and Education</vt:lpstr>
      <vt:lpstr>PowerPoint Presentation</vt:lpstr>
      <vt:lpstr>PowerPoint Presentation</vt:lpstr>
      <vt:lpstr>PowerPoint Presentation</vt:lpstr>
      <vt:lpstr>PowerPoint Presentation</vt:lpstr>
      <vt:lpstr>Parallels Between Desertification &amp; Population?</vt:lpstr>
      <vt:lpstr>What Are the Effects?</vt:lpstr>
      <vt:lpstr>What Causes These Effects?</vt:lpstr>
      <vt:lpstr>Common (Incorrect) Model</vt:lpstr>
      <vt:lpstr>PowerPoint Presentation</vt:lpstr>
      <vt:lpstr>Image Citations: (Population)</vt:lpstr>
      <vt:lpstr>Image Citations: (Desertification)</vt:lpstr>
      <vt:lpstr>Data 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17</cp:revision>
  <dcterms:created xsi:type="dcterms:W3CDTF">2014-04-10T14:35:00Z</dcterms:created>
  <dcterms:modified xsi:type="dcterms:W3CDTF">2014-04-11T17:27:02Z</dcterms:modified>
</cp:coreProperties>
</file>